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2"/>
    <p:sldMasterId id="2147483652" r:id="rId3"/>
    <p:sldMasterId id="2147483654" r:id="rId4"/>
    <p:sldMasterId id="2147483657" r:id="rId5"/>
  </p:sldMasterIdLst>
  <p:notesMasterIdLst>
    <p:notesMasterId r:id="rId24"/>
  </p:notesMasterIdLst>
  <p:sldIdLst>
    <p:sldId id="277" r:id="rId6"/>
    <p:sldId id="574" r:id="rId7"/>
    <p:sldId id="586" r:id="rId8"/>
    <p:sldId id="587" r:id="rId9"/>
    <p:sldId id="588" r:id="rId10"/>
    <p:sldId id="589" r:id="rId11"/>
    <p:sldId id="590" r:id="rId12"/>
    <p:sldId id="592" r:id="rId13"/>
    <p:sldId id="595" r:id="rId14"/>
    <p:sldId id="596" r:id="rId15"/>
    <p:sldId id="597" r:id="rId16"/>
    <p:sldId id="598" r:id="rId17"/>
    <p:sldId id="599" r:id="rId18"/>
    <p:sldId id="600" r:id="rId19"/>
    <p:sldId id="601" r:id="rId20"/>
    <p:sldId id="602" r:id="rId21"/>
    <p:sldId id="603" r:id="rId22"/>
    <p:sldId id="604" r:id="rId23"/>
  </p:sldIdLst>
  <p:sldSz cx="9144000" cy="6858000" type="screen4x3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C8D9052F-1338-421A-A4A6-D50A48D3E24C}">
          <p14:sldIdLst>
            <p14:sldId id="277"/>
            <p14:sldId id="574"/>
            <p14:sldId id="586"/>
            <p14:sldId id="587"/>
            <p14:sldId id="588"/>
            <p14:sldId id="589"/>
            <p14:sldId id="590"/>
            <p14:sldId id="592"/>
            <p14:sldId id="595"/>
            <p14:sldId id="596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12543" initials="1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1024" autoAdjust="0"/>
  </p:normalViewPr>
  <p:slideViewPr>
    <p:cSldViewPr snapToGrid="0">
      <p:cViewPr varScale="1">
        <p:scale>
          <a:sx n="78" d="100"/>
          <a:sy n="78" d="100"/>
        </p:scale>
        <p:origin x="162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 panose="020B0604020202020204"/>
              </a:rPr>
              <a:t>Click to move the slide</a:t>
            </a: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 panose="020B0604020202020204"/>
              </a:rPr>
              <a:t>Click to edit the notes format</a:t>
            </a:r>
          </a:p>
        </p:txBody>
      </p:sp>
      <p:sp>
        <p:nvSpPr>
          <p:cNvPr id="15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 panose="02020603050405020304"/>
              </a:rPr>
              <a:t> </a:t>
            </a:r>
          </a:p>
        </p:txBody>
      </p:sp>
      <p:sp>
        <p:nvSpPr>
          <p:cNvPr id="160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 panose="02020603050405020304"/>
              </a:rPr>
              <a:t> </a:t>
            </a:r>
          </a:p>
        </p:txBody>
      </p:sp>
      <p:sp>
        <p:nvSpPr>
          <p:cNvPr id="161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 panose="02020603050405020304"/>
              </a:rPr>
              <a:t> </a:t>
            </a:r>
          </a:p>
        </p:txBody>
      </p:sp>
      <p:sp>
        <p:nvSpPr>
          <p:cNvPr id="162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7CAB3F2C-63A7-4EA7-B3CA-E10DBF38A204}" type="slidenum">
              <a:rPr lang="en-US" sz="1400" b="0" strike="noStrike" spc="-1">
                <a:latin typeface="Times New Roman" panose="02020603050405020304"/>
              </a:rPr>
              <a:t>‹#›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/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2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1468031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适用于无规则分布的文本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11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923985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Bb</a:t>
            </a:r>
            <a:r>
              <a:rPr lang="zh-CN" altLang="en-US" dirty="0"/>
              <a:t>回归：微调位置 </a:t>
            </a:r>
            <a:r>
              <a:rPr lang="en-US" altLang="zh-CN" dirty="0"/>
              <a:t>bounding box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12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8049794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Bb</a:t>
            </a:r>
            <a:r>
              <a:rPr lang="zh-CN" altLang="en-US" dirty="0"/>
              <a:t>回归：微调位置 </a:t>
            </a:r>
            <a:r>
              <a:rPr lang="en-US" altLang="zh-CN" dirty="0"/>
              <a:t>bounding box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13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14533900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、回归方程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、极坐标方式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、傅里叶变换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14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0134932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初值的选取不同  </a:t>
            </a:r>
            <a:r>
              <a:rPr lang="en-US" altLang="zh-CN" dirty="0"/>
              <a:t>--- </a:t>
            </a:r>
            <a:r>
              <a:rPr lang="zh-CN" altLang="en-US" dirty="0"/>
              <a:t>轮廓的变形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15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9039759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用基于分割的方法产生目标 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16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1042452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Bb</a:t>
            </a:r>
            <a:r>
              <a:rPr lang="zh-CN" altLang="en-US" dirty="0"/>
              <a:t>回归：微调位置 </a:t>
            </a:r>
            <a:r>
              <a:rPr lang="en-US" altLang="zh-CN" dirty="0"/>
              <a:t>bounding box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17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8695452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Bb</a:t>
            </a:r>
            <a:r>
              <a:rPr lang="zh-CN" altLang="en-US" dirty="0"/>
              <a:t>回归：微调位置 </a:t>
            </a:r>
            <a:r>
              <a:rPr lang="en-US" altLang="zh-CN" dirty="0"/>
              <a:t>bounding box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18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797034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3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810856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4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4183003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5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580336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适用于规则分布的文本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6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412575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适用于无规则分布的文本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7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294361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将二值化过程引入训练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8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147873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适用于无规则分布的文本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9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468136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适用于无规则分布的文本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7CAB3F2C-63A7-4EA7-B3CA-E10DBF38A204}" type="slidenum">
              <a:rPr lang="en-US" sz="1400" b="0" strike="noStrike" spc="-1" smtClean="0">
                <a:latin typeface="Times New Roman" panose="02020603050405020304"/>
              </a:rPr>
              <a:t>10</a:t>
            </a:fld>
            <a:endParaRPr lang="en-US" sz="1400" b="0" strike="noStrike" spc="-1">
              <a:latin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739972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-5541" y="1380629"/>
            <a:ext cx="9149541" cy="1184275"/>
          </a:xfrm>
          <a:prstGeom prst="rect">
            <a:avLst/>
          </a:prstGeom>
        </p:spPr>
        <p:txBody>
          <a:bodyPr/>
          <a:lstStyle>
            <a:lvl1pPr algn="ctr">
              <a:defRPr sz="4000" b="0">
                <a:solidFill>
                  <a:srgbClr val="C00000"/>
                </a:solidFill>
              </a:defRPr>
            </a:lvl1pPr>
          </a:lstStyle>
          <a:p>
            <a:pPr eaLnBrk="1" hangingPunct="1"/>
            <a:r>
              <a:rPr lang="zh-CN" altLang="en-US" sz="4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第*章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417565" y="2868157"/>
            <a:ext cx="6303327" cy="871994"/>
          </a:xfrm>
          <a:prstGeom prst="rect">
            <a:avLst/>
          </a:prstGeom>
        </p:spPr>
        <p:txBody>
          <a:bodyPr/>
          <a:lstStyle>
            <a:lvl1pPr marL="457200" marR="0" indent="-455295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defRPr lang="zh-CN" altLang="en-US" sz="3600" b="1" strike="noStrike" kern="1200" spc="-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章节名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研究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6"/>
          <p:cNvSpPr>
            <a:spLocks noGrp="1"/>
          </p:cNvSpPr>
          <p:nvPr>
            <p:ph type="body" sz="quarter" idx="10" hasCustomPrompt="1"/>
          </p:nvPr>
        </p:nvSpPr>
        <p:spPr>
          <a:xfrm>
            <a:off x="4806950" y="2130256"/>
            <a:ext cx="2876550" cy="349501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kumimoji="0" lang="zh-CN" altLang="en-US" sz="2400" b="1" i="0" u="none" strike="noStrike" kern="0" cap="none" spc="0" normalizeH="0" baseline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zh-CN" altLang="en-US" dirty="0"/>
              <a:t>第一节</a:t>
            </a:r>
            <a:endParaRPr lang="en-US" altLang="zh-CN" dirty="0"/>
          </a:p>
          <a:p>
            <a:pPr lvl="0"/>
            <a:r>
              <a:rPr lang="zh-CN" altLang="en-US" dirty="0"/>
              <a:t>第二节</a:t>
            </a:r>
            <a:endParaRPr lang="en-US" altLang="zh-CN" dirty="0"/>
          </a:p>
          <a:p>
            <a:pPr lvl="0"/>
            <a:r>
              <a:rPr lang="en-US" altLang="zh-CN" dirty="0"/>
              <a:t>...</a:t>
            </a:r>
          </a:p>
          <a:p>
            <a:pPr lvl="0"/>
            <a:endParaRPr lang="zh-CN" altLang="en-US" dirty="0"/>
          </a:p>
        </p:txBody>
      </p:sp>
      <p:sp>
        <p:nvSpPr>
          <p:cNvPr id="25" name="矩形 24"/>
          <p:cNvSpPr/>
          <p:nvPr userDrawn="1"/>
        </p:nvSpPr>
        <p:spPr>
          <a:xfrm>
            <a:off x="4019550" y="2039962"/>
            <a:ext cx="45719" cy="3495012"/>
          </a:xfrm>
          <a:prstGeom prst="rect">
            <a:avLst/>
          </a:prstGeom>
          <a:solidFill>
            <a:srgbClr val="00206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图片占位符 26"/>
          <p:cNvSpPr>
            <a:spLocks noGrp="1"/>
          </p:cNvSpPr>
          <p:nvPr>
            <p:ph type="pic" sz="quarter" idx="14"/>
          </p:nvPr>
        </p:nvSpPr>
        <p:spPr>
          <a:xfrm>
            <a:off x="692150" y="2039962"/>
            <a:ext cx="2876550" cy="349565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/>
          <p:cNvSpPr>
            <a:spLocks noGrp="1"/>
          </p:cNvSpPr>
          <p:nvPr>
            <p:ph type="body" sz="quarter" idx="12" hasCustomPrompt="1"/>
          </p:nvPr>
        </p:nvSpPr>
        <p:spPr>
          <a:xfrm>
            <a:off x="2200212" y="2779712"/>
            <a:ext cx="5364162" cy="1298575"/>
          </a:xfrm>
          <a:prstGeom prst="rect">
            <a:avLst/>
          </a:prstGeom>
        </p:spPr>
        <p:txBody>
          <a:bodyPr/>
          <a:lstStyle>
            <a:lvl1pPr marL="457200" marR="0" indent="-455295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defRPr/>
            </a:lvl1pPr>
          </a:lstStyle>
          <a:p>
            <a:pPr marL="457200" marR="0" lvl="0" indent="-455295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defRPr/>
            </a:pPr>
            <a:r>
              <a:rPr kumimoji="0" lang="en-US" altLang="zh-CN" sz="6000" b="1" i="0" u="none" strike="noStrike" kern="1200" cap="none" spc="-1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谢 谢！</a:t>
            </a:r>
            <a:endParaRPr kumimoji="0" lang="en-US" altLang="zh-CN" sz="6000" b="0" i="0" u="none" strike="noStrike" kern="1200" cap="none" spc="-1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329D-DF04-4FF7-BEAF-D25E5E63AA16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32F9A-CA93-4B8E-8DA8-C68B52A9CE2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266700"/>
            <a:ext cx="58293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大标题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329D-DF04-4FF7-BEAF-D25E5E63AA16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32F9A-CA93-4B8E-8DA8-C68B52A9CE2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254000"/>
            <a:ext cx="492125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大标题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003300"/>
            <a:ext cx="3219450" cy="48895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C00000"/>
              </a:buClr>
              <a:buFont typeface="Wingdings" panose="05000000000000000000" pitchFamily="2" charset="2"/>
              <a:buChar char="p"/>
              <a:defRPr sz="2000" b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小标题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329D-DF04-4FF7-BEAF-D25E5E63AA16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32F9A-CA93-4B8E-8DA8-C68B52A9CE2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266700"/>
            <a:ext cx="58293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大标题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329D-DF04-4FF7-BEAF-D25E5E63AA16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32F9A-CA93-4B8E-8DA8-C68B52A9CE2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254000"/>
            <a:ext cx="492125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大标题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003300"/>
            <a:ext cx="3219450" cy="488950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C00000"/>
              </a:buClr>
              <a:buFont typeface="Wingdings" panose="05000000000000000000" pitchFamily="2" charset="2"/>
              <a:buChar char="p"/>
              <a:defRPr sz="2000" b="1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小标题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2"/>
          <p:cNvSpPr/>
          <p:nvPr/>
        </p:nvSpPr>
        <p:spPr>
          <a:xfrm flipV="1">
            <a:off x="304920" y="2472340"/>
            <a:ext cx="8586000" cy="70200"/>
          </a:xfrm>
          <a:prstGeom prst="rect">
            <a:avLst/>
          </a:prstGeom>
          <a:solidFill>
            <a:srgbClr val="666699"/>
          </a:solidFill>
          <a:ln w="9360">
            <a:solidFill>
              <a:srgbClr val="0070C0"/>
            </a:solidFill>
            <a:miter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pic>
        <p:nvPicPr>
          <p:cNvPr id="7" name="Picture 2"/>
          <p:cNvPicPr/>
          <p:nvPr userDrawn="1"/>
        </p:nvPicPr>
        <p:blipFill>
          <a:blip r:embed="rId3"/>
          <a:stretch>
            <a:fillRect/>
          </a:stretch>
        </p:blipFill>
        <p:spPr>
          <a:xfrm>
            <a:off x="6540744" y="0"/>
            <a:ext cx="2554560" cy="7909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 1"/>
          <p:cNvSpPr/>
          <p:nvPr/>
        </p:nvSpPr>
        <p:spPr>
          <a:xfrm>
            <a:off x="483480" y="1046112"/>
            <a:ext cx="8076960" cy="0"/>
          </a:xfrm>
          <a:prstGeom prst="line">
            <a:avLst/>
          </a:prstGeom>
          <a:ln w="38160">
            <a:solidFill>
              <a:srgbClr val="002060"/>
            </a:solidFill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9" name="Rectangle 2"/>
          <p:cNvSpPr txBox="1">
            <a:spLocks noChangeArrowheads="1"/>
          </p:cNvSpPr>
          <p:nvPr userDrawn="1"/>
        </p:nvSpPr>
        <p:spPr>
          <a:xfrm>
            <a:off x="-71067" y="222389"/>
            <a:ext cx="9186053" cy="118427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zh-CN" altLang="en-US" sz="4000" b="1" kern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本章内容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1"/>
          <p:cNvSpPr/>
          <p:nvPr userDrawn="1"/>
        </p:nvSpPr>
        <p:spPr>
          <a:xfrm>
            <a:off x="483480" y="1046112"/>
            <a:ext cx="8076960" cy="0"/>
          </a:xfrm>
          <a:prstGeom prst="line">
            <a:avLst/>
          </a:prstGeom>
          <a:ln w="38160">
            <a:solidFill>
              <a:srgbClr val="002060"/>
            </a:solidFill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pic>
        <p:nvPicPr>
          <p:cNvPr id="8" name="Picture 2"/>
          <p:cNvPicPr/>
          <p:nvPr userDrawn="1"/>
        </p:nvPicPr>
        <p:blipFill>
          <a:blip r:embed="rId3"/>
          <a:stretch>
            <a:fillRect/>
          </a:stretch>
        </p:blipFill>
        <p:spPr>
          <a:xfrm>
            <a:off x="7016400" y="43920"/>
            <a:ext cx="2090160" cy="64692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A329D-DF04-4FF7-BEAF-D25E5E63AA16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32F9A-CA93-4B8E-8DA8-C68B52A9CE2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Line 1"/>
          <p:cNvSpPr/>
          <p:nvPr userDrawn="1"/>
        </p:nvSpPr>
        <p:spPr>
          <a:xfrm>
            <a:off x="483480" y="773062"/>
            <a:ext cx="8076960" cy="0"/>
          </a:xfrm>
          <a:prstGeom prst="line">
            <a:avLst/>
          </a:prstGeom>
          <a:ln w="38160">
            <a:solidFill>
              <a:srgbClr val="002060"/>
            </a:solidFill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A329D-DF04-4FF7-BEAF-D25E5E63AA16}" type="datetimeFigureOut">
              <a:rPr lang="zh-CN" altLang="en-US" smtClean="0"/>
              <a:t>2022/4/21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32F9A-CA93-4B8E-8DA8-C68B52A9CE2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Line 1"/>
          <p:cNvSpPr/>
          <p:nvPr userDrawn="1"/>
        </p:nvSpPr>
        <p:spPr>
          <a:xfrm>
            <a:off x="483480" y="773062"/>
            <a:ext cx="8076960" cy="0"/>
          </a:xfrm>
          <a:prstGeom prst="line">
            <a:avLst/>
          </a:prstGeom>
          <a:ln w="38160">
            <a:solidFill>
              <a:srgbClr val="002060"/>
            </a:solidFill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ianzhi0549/CTP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GXYM/DRR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MhLiao/D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rgman/EAS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b="1" dirty="0">
                <a:ea typeface="宋体" panose="02010600030101010101" pitchFamily="2" charset="-122"/>
              </a:rPr>
              <a:t>任意形状密集文本检测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513300" y="6230558"/>
            <a:ext cx="13328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2022.04.20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自顶向下的方法</a:t>
            </a: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二阶段：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A5A2A05-5987-440D-8206-9A3EA009C4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082"/>
          <a:stretch/>
        </p:blipFill>
        <p:spPr>
          <a:xfrm>
            <a:off x="1025237" y="1619277"/>
            <a:ext cx="5997395" cy="207526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DD7A72F-6705-4BD8-89F8-70038A427506}"/>
              </a:ext>
            </a:extLst>
          </p:cNvPr>
          <p:cNvSpPr txBox="1"/>
          <p:nvPr/>
        </p:nvSpPr>
        <p:spPr>
          <a:xfrm>
            <a:off x="668014" y="3940348"/>
            <a:ext cx="6354618" cy="1726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Faster R-CNN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将任意形状文本表示建模为可变长的点对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</a:t>
            </a:r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RNN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在每个时间步预测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点对的相对偏移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是否终止预测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8549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场景文本中存在的挑战：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D7A72F-6705-4BD8-89F8-70038A427506}"/>
              </a:ext>
            </a:extLst>
          </p:cNvPr>
          <p:cNvSpPr txBox="1"/>
          <p:nvPr/>
        </p:nvSpPr>
        <p:spPr>
          <a:xfrm>
            <a:off x="628650" y="1742093"/>
            <a:ext cx="6354618" cy="1726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方向多变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文本大小多变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文本风格多变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低分辨率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风格和字形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1945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Mask R-CNN 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D7A72F-6705-4BD8-89F8-70038A427506}"/>
              </a:ext>
            </a:extLst>
          </p:cNvPr>
          <p:cNvSpPr txBox="1"/>
          <p:nvPr/>
        </p:nvSpPr>
        <p:spPr>
          <a:xfrm>
            <a:off x="388505" y="1619277"/>
            <a:ext cx="8312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实例分割（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Instance segmentation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）算法，主要是在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目标检测的基础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上再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进行分割。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8B36D0-E039-4DB5-9C5D-DBA7BBA21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98" y="2108589"/>
            <a:ext cx="3648364" cy="191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7D6317E-C69E-4D9F-B789-338B9FD3198F}"/>
              </a:ext>
            </a:extLst>
          </p:cNvPr>
          <p:cNvSpPr txBox="1"/>
          <p:nvPr/>
        </p:nvSpPr>
        <p:spPr>
          <a:xfrm>
            <a:off x="139336" y="4043235"/>
            <a:ext cx="8810487" cy="2536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、输入预处理的图片</a:t>
            </a:r>
          </a:p>
          <a:p>
            <a:pPr algn="l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、将其输入到一个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预训练好的神经网络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中（</a:t>
            </a:r>
            <a:r>
              <a:rPr lang="en-US" altLang="zh-CN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ResNeXt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等）获得对应的</a:t>
            </a:r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Feature Map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pPr algn="l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、对这个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Feature Map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中的每一点设定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ROI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，从而获得多个候选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ROI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pPr algn="l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、将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ROI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送入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RPN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网络进行二值分类（前景或背景）和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BB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回归，过滤掉一部分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ROI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pPr algn="l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、将剩下的</a:t>
            </a:r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ROI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与图片中的特征块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对应；</a:t>
            </a:r>
          </a:p>
          <a:p>
            <a:pPr algn="l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、对这些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ROI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进行分类（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类别分类）、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BB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回归和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MASK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生成；</a:t>
            </a:r>
          </a:p>
        </p:txBody>
      </p:sp>
    </p:spTree>
    <p:extLst>
      <p:ext uri="{BB962C8B-B14F-4D97-AF65-F5344CB8AC3E}">
        <p14:creationId xmlns:p14="http://schemas.microsoft.com/office/powerpoint/2010/main" val="1163933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Mask R-CNN 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D7A72F-6705-4BD8-89F8-70038A427506}"/>
              </a:ext>
            </a:extLst>
          </p:cNvPr>
          <p:cNvSpPr txBox="1"/>
          <p:nvPr/>
        </p:nvSpPr>
        <p:spPr>
          <a:xfrm>
            <a:off x="388505" y="1619277"/>
            <a:ext cx="8312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实例分割（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Instance segmentation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）算法，主要是在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目标检测的基础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上再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进行分割。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28B36D0-E039-4DB5-9C5D-DBA7BBA21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398" y="2108589"/>
            <a:ext cx="3648364" cy="191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7D6317E-C69E-4D9F-B789-338B9FD3198F}"/>
              </a:ext>
            </a:extLst>
          </p:cNvPr>
          <p:cNvSpPr txBox="1"/>
          <p:nvPr/>
        </p:nvSpPr>
        <p:spPr>
          <a:xfrm>
            <a:off x="139336" y="4043235"/>
            <a:ext cx="8810487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、处理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旋转文本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不佳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、难以应对大范围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尺度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长宽比变化</a:t>
            </a:r>
          </a:p>
        </p:txBody>
      </p:sp>
    </p:spTree>
    <p:extLst>
      <p:ext uri="{BB962C8B-B14F-4D97-AF65-F5344CB8AC3E}">
        <p14:creationId xmlns:p14="http://schemas.microsoft.com/office/powerpoint/2010/main" val="4094491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D7A72F-6705-4BD8-89F8-70038A427506}"/>
              </a:ext>
            </a:extLst>
          </p:cNvPr>
          <p:cNvSpPr txBox="1"/>
          <p:nvPr/>
        </p:nvSpPr>
        <p:spPr>
          <a:xfrm>
            <a:off x="388505" y="1619277"/>
            <a:ext cx="831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、直接回归参数化曲线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94AD0A-06B9-4B35-8ABD-35E7AC80BF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726"/>
          <a:stretch/>
        </p:blipFill>
        <p:spPr>
          <a:xfrm>
            <a:off x="1191202" y="2366230"/>
            <a:ext cx="6761595" cy="308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60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D7A72F-6705-4BD8-89F8-70038A427506}"/>
              </a:ext>
            </a:extLst>
          </p:cNvPr>
          <p:cNvSpPr txBox="1"/>
          <p:nvPr/>
        </p:nvSpPr>
        <p:spPr>
          <a:xfrm>
            <a:off x="388505" y="1619277"/>
            <a:ext cx="831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、迭代轮廓修正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F46AED-A682-4A84-8C6F-ABDA9D040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046"/>
          <a:stretch/>
        </p:blipFill>
        <p:spPr>
          <a:xfrm>
            <a:off x="961158" y="2159000"/>
            <a:ext cx="7020273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98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D7A72F-6705-4BD8-89F8-70038A427506}"/>
              </a:ext>
            </a:extLst>
          </p:cNvPr>
          <p:cNvSpPr txBox="1"/>
          <p:nvPr/>
        </p:nvSpPr>
        <p:spPr>
          <a:xfrm>
            <a:off x="388505" y="1619277"/>
            <a:ext cx="8312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、采用自底向上的建模方式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151023-7BED-4550-AC8B-57731D7094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101"/>
          <a:stretch/>
        </p:blipFill>
        <p:spPr>
          <a:xfrm>
            <a:off x="1141704" y="2549237"/>
            <a:ext cx="6860591" cy="2586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35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8274778" cy="1941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解决方案：</a:t>
            </a: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MAYOR</a:t>
            </a:r>
          </a:p>
          <a:p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、设置权重不共享的局部连接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2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、引入更多上下文信息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、改变了学习方式：像素对齐的学习方式</a:t>
            </a: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形状感知的学习方式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1466BA8-7698-4654-9868-D91543DACC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05" b="17373"/>
          <a:stretch/>
        </p:blipFill>
        <p:spPr>
          <a:xfrm>
            <a:off x="1175593" y="3429000"/>
            <a:ext cx="6940595" cy="174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498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展望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355813" y="1099589"/>
            <a:ext cx="5466924" cy="917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、应用于无人车，增强其对环境的理解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42538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研究背景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465352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文本图像分析与识别领域论文发表情况：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35">
            <a:extLst>
              <a:ext uri="{FF2B5EF4-FFF2-40B4-BE49-F238E27FC236}">
                <a16:creationId xmlns:a16="http://schemas.microsoft.com/office/drawing/2014/main" id="{E47F9992-44D6-4BB5-AB32-7D05015E45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764384"/>
              </p:ext>
            </p:extLst>
          </p:nvPr>
        </p:nvGraphicFramePr>
        <p:xfrm>
          <a:off x="213440" y="1800122"/>
          <a:ext cx="8684750" cy="309202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00960">
                  <a:extLst>
                    <a:ext uri="{9D8B030D-6E8A-4147-A177-3AD203B41FA5}">
                      <a16:colId xmlns:a16="http://schemas.microsoft.com/office/drawing/2014/main" val="4092362194"/>
                    </a:ext>
                  </a:extLst>
                </a:gridCol>
                <a:gridCol w="737419">
                  <a:extLst>
                    <a:ext uri="{9D8B030D-6E8A-4147-A177-3AD203B41FA5}">
                      <a16:colId xmlns:a16="http://schemas.microsoft.com/office/drawing/2014/main" val="1765234533"/>
                    </a:ext>
                  </a:extLst>
                </a:gridCol>
                <a:gridCol w="698091">
                  <a:extLst>
                    <a:ext uri="{9D8B030D-6E8A-4147-A177-3AD203B41FA5}">
                      <a16:colId xmlns:a16="http://schemas.microsoft.com/office/drawing/2014/main" val="2089013621"/>
                    </a:ext>
                  </a:extLst>
                </a:gridCol>
                <a:gridCol w="963561">
                  <a:extLst>
                    <a:ext uri="{9D8B030D-6E8A-4147-A177-3AD203B41FA5}">
                      <a16:colId xmlns:a16="http://schemas.microsoft.com/office/drawing/2014/main" val="2872782324"/>
                    </a:ext>
                  </a:extLst>
                </a:gridCol>
                <a:gridCol w="894735">
                  <a:extLst>
                    <a:ext uri="{9D8B030D-6E8A-4147-A177-3AD203B41FA5}">
                      <a16:colId xmlns:a16="http://schemas.microsoft.com/office/drawing/2014/main" val="3495587787"/>
                    </a:ext>
                  </a:extLst>
                </a:gridCol>
                <a:gridCol w="1216084">
                  <a:extLst>
                    <a:ext uri="{9D8B030D-6E8A-4147-A177-3AD203B41FA5}">
                      <a16:colId xmlns:a16="http://schemas.microsoft.com/office/drawing/2014/main" val="351436734"/>
                    </a:ext>
                  </a:extLst>
                </a:gridCol>
                <a:gridCol w="966678">
                  <a:extLst>
                    <a:ext uri="{9D8B030D-6E8A-4147-A177-3AD203B41FA5}">
                      <a16:colId xmlns:a16="http://schemas.microsoft.com/office/drawing/2014/main" val="3458506636"/>
                    </a:ext>
                  </a:extLst>
                </a:gridCol>
                <a:gridCol w="943897">
                  <a:extLst>
                    <a:ext uri="{9D8B030D-6E8A-4147-A177-3AD203B41FA5}">
                      <a16:colId xmlns:a16="http://schemas.microsoft.com/office/drawing/2014/main" val="3651711390"/>
                    </a:ext>
                  </a:extLst>
                </a:gridCol>
                <a:gridCol w="806245">
                  <a:extLst>
                    <a:ext uri="{9D8B030D-6E8A-4147-A177-3AD203B41FA5}">
                      <a16:colId xmlns:a16="http://schemas.microsoft.com/office/drawing/2014/main" val="534834156"/>
                    </a:ext>
                  </a:extLst>
                </a:gridCol>
                <a:gridCol w="757080">
                  <a:extLst>
                    <a:ext uri="{9D8B030D-6E8A-4147-A177-3AD203B41FA5}">
                      <a16:colId xmlns:a16="http://schemas.microsoft.com/office/drawing/2014/main" val="589246727"/>
                    </a:ext>
                  </a:extLst>
                </a:gridCol>
              </a:tblGrid>
              <a:tr h="677333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类型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C00000"/>
                          </a:solidFill>
                          <a:effectLst/>
                        </a:rPr>
                        <a:t>场景文字检测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rgbClr val="C00000"/>
                          </a:solidFill>
                          <a:effectLst/>
                        </a:rPr>
                        <a:t>场景文字识别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端到端文字检测</a:t>
                      </a:r>
                      <a:r>
                        <a:rPr lang="en-US" altLang="zh-CN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+</a:t>
                      </a:r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识别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场景文字识别对抗攻击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文本数据合成</a:t>
                      </a:r>
                      <a:r>
                        <a:rPr lang="en-US" altLang="zh-CN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数据增广</a:t>
                      </a:r>
                      <a:r>
                        <a:rPr lang="en-US" altLang="zh-CN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风格迁移</a:t>
                      </a:r>
                      <a:r>
                        <a:rPr lang="en-US" altLang="zh-CN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场景文字编辑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文档图像处理（去阴影、碎片文档重构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手写文字分析与识别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br>
                        <a:rPr lang="zh-CN" alt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</a:br>
                      <a:r>
                        <a:rPr lang="zh-CN" altLang="en-US" sz="18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</a:rPr>
                        <a:t>文档图像版面分析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数据集与应用等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22386650"/>
                  </a:ext>
                </a:extLst>
              </a:tr>
              <a:tr h="677333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2020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4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3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9726806"/>
                  </a:ext>
                </a:extLst>
              </a:tr>
              <a:tr h="677333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2021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3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</a:t>
                      </a:r>
                      <a:endParaRPr lang="zh-CN" altLang="en-US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6356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544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研究背景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11199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场景文本提取流程：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552E582-DF13-461B-9856-4BA60BF05CFB}"/>
              </a:ext>
            </a:extLst>
          </p:cNvPr>
          <p:cNvGrpSpPr/>
          <p:nvPr/>
        </p:nvGrpSpPr>
        <p:grpSpPr>
          <a:xfrm>
            <a:off x="969815" y="1557224"/>
            <a:ext cx="7195127" cy="1200728"/>
            <a:chOff x="974436" y="1533236"/>
            <a:chExt cx="7195127" cy="1200728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BC13FDC-8A69-4B47-AFFF-250C952603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74436" y="1545309"/>
              <a:ext cx="7195127" cy="1159778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2AA439F-5432-4228-8AF9-E66198C049AB}"/>
                </a:ext>
              </a:extLst>
            </p:cNvPr>
            <p:cNvSpPr/>
            <p:nvPr/>
          </p:nvSpPr>
          <p:spPr>
            <a:xfrm>
              <a:off x="974436" y="1533236"/>
              <a:ext cx="7185891" cy="120072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4F646536-F862-42ED-84D3-29BA947288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53167" y="3798518"/>
            <a:ext cx="4758103" cy="175147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0E92DA9-A7D1-45F9-A20A-C84C21FC009D}"/>
              </a:ext>
            </a:extLst>
          </p:cNvPr>
          <p:cNvSpPr txBox="1"/>
          <p:nvPr/>
        </p:nvSpPr>
        <p:spPr>
          <a:xfrm>
            <a:off x="213440" y="3187505"/>
            <a:ext cx="319477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通用目标与文本目标区别：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8419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研究背景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11199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场景文本提取流程：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552E582-DF13-461B-9856-4BA60BF05CFB}"/>
              </a:ext>
            </a:extLst>
          </p:cNvPr>
          <p:cNvGrpSpPr/>
          <p:nvPr/>
        </p:nvGrpSpPr>
        <p:grpSpPr>
          <a:xfrm>
            <a:off x="969815" y="1557224"/>
            <a:ext cx="7195127" cy="1200728"/>
            <a:chOff x="974436" y="1533236"/>
            <a:chExt cx="7195127" cy="1200728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BC13FDC-8A69-4B47-AFFF-250C952603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974436" y="1545309"/>
              <a:ext cx="7195127" cy="1159778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2AA439F-5432-4228-8AF9-E66198C049AB}"/>
                </a:ext>
              </a:extLst>
            </p:cNvPr>
            <p:cNvSpPr/>
            <p:nvPr/>
          </p:nvSpPr>
          <p:spPr>
            <a:xfrm>
              <a:off x="974436" y="1533236"/>
              <a:ext cx="7185891" cy="1200728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4F646536-F862-42ED-84D3-29BA947288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3440" y="3744204"/>
            <a:ext cx="3471590" cy="154449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0E92DA9-A7D1-45F9-A20A-C84C21FC009D}"/>
              </a:ext>
            </a:extLst>
          </p:cNvPr>
          <p:cNvSpPr txBox="1"/>
          <p:nvPr/>
        </p:nvSpPr>
        <p:spPr>
          <a:xfrm>
            <a:off x="213440" y="3044279"/>
            <a:ext cx="3194778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通用目标与文本目标区别：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989097-5E0E-4675-8CD7-8B0B94EEA01E}"/>
              </a:ext>
            </a:extLst>
          </p:cNvPr>
          <p:cNvSpPr txBox="1"/>
          <p:nvPr/>
        </p:nvSpPr>
        <p:spPr>
          <a:xfrm>
            <a:off x="3823855" y="3572226"/>
            <a:ext cx="5029886" cy="179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通用目标：</a:t>
            </a:r>
            <a:r>
              <a:rPr lang="zh-CN" altLang="en-US" sz="1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基本单元在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纹理</a:t>
            </a:r>
            <a:r>
              <a:rPr lang="zh-CN" altLang="en-US" sz="1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颜色</a:t>
            </a:r>
            <a:r>
              <a:rPr lang="zh-CN" altLang="en-US" sz="1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等属性上具有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连续性</a:t>
            </a:r>
            <a:r>
              <a:rPr lang="zh-CN" altLang="en-US" sz="1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一致性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场景文本：字符间距</a:t>
            </a:r>
            <a:r>
              <a:rPr lang="zh-CN" altLang="en-US" sz="1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基本固定、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局部视觉关联</a:t>
            </a:r>
            <a:r>
              <a:rPr lang="zh-CN" altLang="en-US" sz="1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存在断层</a:t>
            </a:r>
            <a:endParaRPr lang="en-US" altLang="zh-CN" sz="1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48A56BF-8E23-4656-9B8F-E525A5467A52}"/>
              </a:ext>
            </a:extLst>
          </p:cNvPr>
          <p:cNvSpPr/>
          <p:nvPr/>
        </p:nvSpPr>
        <p:spPr>
          <a:xfrm>
            <a:off x="3823855" y="3536335"/>
            <a:ext cx="5029886" cy="1866824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9402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111999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场景文本检测：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989097-5E0E-4675-8CD7-8B0B94EEA01E}"/>
              </a:ext>
            </a:extLst>
          </p:cNvPr>
          <p:cNvSpPr txBox="1"/>
          <p:nvPr/>
        </p:nvSpPr>
        <p:spPr>
          <a:xfrm>
            <a:off x="628650" y="1373474"/>
            <a:ext cx="8062768" cy="917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传统方法：通过二值化、腐蚀膨胀、滤波等手段文本所在位置的轮廓。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基于深度学习方法</a:t>
            </a:r>
            <a:endParaRPr lang="en-US" altLang="zh-CN" sz="1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74DDB80-C8E3-459A-B464-6FA790E3EA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1869" r="2285" b="1907"/>
          <a:stretch/>
        </p:blipFill>
        <p:spPr>
          <a:xfrm>
            <a:off x="1731711" y="2478419"/>
            <a:ext cx="5680578" cy="384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037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自底向上</a:t>
            </a: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基于组件的方法：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0189694-E535-41AF-A9DC-A03EE4ADFB4F}"/>
              </a:ext>
            </a:extLst>
          </p:cNvPr>
          <p:cNvSpPr txBox="1"/>
          <p:nvPr/>
        </p:nvSpPr>
        <p:spPr>
          <a:xfrm>
            <a:off x="213440" y="6473195"/>
            <a:ext cx="86534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开源地址：</a:t>
            </a:r>
            <a:r>
              <a:rPr lang="en-US" altLang="zh-CN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tianzhi0549/CTPN: Detecting Text in Natural Image with Connectionist Text Proposal Network (ECCV'16) (github.com)</a:t>
            </a: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CE29C68-61B8-4058-AD03-F21392226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75" y="1373474"/>
            <a:ext cx="8870449" cy="2682472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361A436-D095-4F81-97C9-1DB8DA1C18C4}"/>
              </a:ext>
            </a:extLst>
          </p:cNvPr>
          <p:cNvSpPr txBox="1"/>
          <p:nvPr/>
        </p:nvSpPr>
        <p:spPr>
          <a:xfrm>
            <a:off x="498764" y="4248908"/>
            <a:ext cx="3223491" cy="728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横向片段检测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基于规则的分组方式</a:t>
            </a:r>
          </a:p>
        </p:txBody>
      </p:sp>
    </p:spTree>
    <p:extLst>
      <p:ext uri="{BB962C8B-B14F-4D97-AF65-F5344CB8AC3E}">
        <p14:creationId xmlns:p14="http://schemas.microsoft.com/office/powerpoint/2010/main" val="1036379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自底向上</a:t>
            </a: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基于组件的方法：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C409489-50F5-4D34-BBC6-BFEC343B7CD6}"/>
              </a:ext>
            </a:extLst>
          </p:cNvPr>
          <p:cNvSpPr txBox="1"/>
          <p:nvPr/>
        </p:nvSpPr>
        <p:spPr>
          <a:xfrm>
            <a:off x="628650" y="4448484"/>
            <a:ext cx="3749963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多向片段检测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局部图构建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图卷积网络预测节点连接关系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35F2977-19FD-4008-A902-B34226C51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36" y="1619277"/>
            <a:ext cx="7940728" cy="258340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C7807A1-B4E9-4580-842B-4480E9C7EA7D}"/>
              </a:ext>
            </a:extLst>
          </p:cNvPr>
          <p:cNvSpPr txBox="1"/>
          <p:nvPr/>
        </p:nvSpPr>
        <p:spPr>
          <a:xfrm>
            <a:off x="213440" y="6427113"/>
            <a:ext cx="86534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开源地址：</a:t>
            </a:r>
            <a:r>
              <a:rPr lang="en-US" altLang="zh-CN" sz="11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GXYM/DRRG: Deep relational reasoning graph network for arbitrary shape text detection; Accepted by CVPR 2020 (Oral). http://arxiv.org/abs/2003.07493 (github.com)</a:t>
            </a: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652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自底向上</a:t>
            </a: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基于分割的方法：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6096563-C086-4723-82A1-5CEA57A17AA5}"/>
              </a:ext>
            </a:extLst>
          </p:cNvPr>
          <p:cNvSpPr txBox="1"/>
          <p:nvPr/>
        </p:nvSpPr>
        <p:spPr>
          <a:xfrm>
            <a:off x="628650" y="4201939"/>
            <a:ext cx="3749963" cy="728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文本核</a:t>
            </a:r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阈值图预测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可微的二值化过程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A2FF445-5A42-45F7-94B3-1D5116BD2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430" y="1619277"/>
            <a:ext cx="8535140" cy="231668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8FFB3B5-B433-4185-8250-7C596B085D67}"/>
              </a:ext>
            </a:extLst>
          </p:cNvPr>
          <p:cNvSpPr txBox="1"/>
          <p:nvPr/>
        </p:nvSpPr>
        <p:spPr>
          <a:xfrm>
            <a:off x="213440" y="6473195"/>
            <a:ext cx="86534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开源地址：</a:t>
            </a:r>
            <a:r>
              <a:rPr lang="en-US" altLang="zh-CN" sz="1100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MhLiao</a:t>
            </a:r>
            <a:r>
              <a:rPr lang="en-US" altLang="zh-CN" sz="11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/DB: A </a:t>
            </a:r>
            <a:r>
              <a:rPr lang="en-US" altLang="zh-CN" sz="1100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PyTorch</a:t>
            </a:r>
            <a:r>
              <a:rPr lang="en-US" altLang="zh-CN" sz="11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implementation of "Real-time Scene Text Detection with Differentiable Binarization". (github.com)</a:t>
            </a: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2471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DDF1DD9-A924-463B-8F52-C824AB400303}"/>
              </a:ext>
            </a:extLst>
          </p:cNvPr>
          <p:cNvSpPr txBox="1"/>
          <p:nvPr/>
        </p:nvSpPr>
        <p:spPr>
          <a:xfrm>
            <a:off x="213440" y="988753"/>
            <a:ext cx="396139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自顶向下的方法</a:t>
            </a:r>
            <a:r>
              <a:rPr lang="en-US" altLang="zh-CN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单阶段：</a:t>
            </a:r>
            <a:endParaRPr lang="en-US" altLang="zh-CN" sz="19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657907A-712B-4BA6-80BC-D0C47D3232B1}"/>
              </a:ext>
            </a:extLst>
          </p:cNvPr>
          <p:cNvSpPr txBox="1"/>
          <p:nvPr/>
        </p:nvSpPr>
        <p:spPr>
          <a:xfrm>
            <a:off x="213440" y="6473195"/>
            <a:ext cx="86534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开源地址：</a:t>
            </a:r>
            <a:r>
              <a:rPr lang="en-US" altLang="zh-CN" sz="1100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argman</a:t>
            </a:r>
            <a:r>
              <a:rPr lang="en-US" altLang="zh-CN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/EAST: A </a:t>
            </a:r>
            <a:r>
              <a:rPr lang="en-US" altLang="zh-CN" sz="1100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tensorflow</a:t>
            </a:r>
            <a:r>
              <a:rPr lang="en-US" altLang="zh-CN" sz="11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implementation of EAST text detector (github.com)</a:t>
            </a: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0343A6F-5CA0-4A30-8EFA-AFB346DBC805}"/>
              </a:ext>
            </a:extLst>
          </p:cNvPr>
          <p:cNvSpPr txBox="1"/>
          <p:nvPr/>
        </p:nvSpPr>
        <p:spPr>
          <a:xfrm>
            <a:off x="822037" y="5386067"/>
            <a:ext cx="4165599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收缩文本核区域预测</a:t>
            </a:r>
            <a:r>
              <a:rPr lang="en-US" altLang="zh-CN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几何表示预测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B05D527-6039-462C-A301-357FDBB022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55"/>
          <a:stretch/>
        </p:blipFill>
        <p:spPr>
          <a:xfrm>
            <a:off x="1937439" y="1413164"/>
            <a:ext cx="5269121" cy="372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085422"/>
      </p:ext>
    </p:extLst>
  </p:cSld>
  <p:clrMapOvr>
    <a:masterClrMapping/>
  </p:clrMapOvr>
</p:sld>
</file>

<file path=ppt/theme/theme1.xml><?xml version="1.0" encoding="utf-8"?>
<a:theme xmlns:a="http://schemas.openxmlformats.org/drawingml/2006/main" name="首页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目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内容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内容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3042</TotalTime>
  <Words>797</Words>
  <Application>Microsoft Office PowerPoint</Application>
  <PresentationFormat>全屏显示(4:3)</PresentationFormat>
  <Paragraphs>144</Paragraphs>
  <Slides>18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等线</vt:lpstr>
      <vt:lpstr>宋体</vt:lpstr>
      <vt:lpstr>微软雅黑</vt:lpstr>
      <vt:lpstr>Arial</vt:lpstr>
      <vt:lpstr>Times New Roman</vt:lpstr>
      <vt:lpstr>Wingdings</vt:lpstr>
      <vt:lpstr>首页</vt:lpstr>
      <vt:lpstr>目录</vt:lpstr>
      <vt:lpstr>自定义设计方案</vt:lpstr>
      <vt:lpstr>内容</vt:lpstr>
      <vt:lpstr>1_内容</vt:lpstr>
      <vt:lpstr>任意形状密集文本检测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张Wen-An</dc:creator>
  <cp:lastModifiedBy>李 牙牙</cp:lastModifiedBy>
  <cp:revision>1287</cp:revision>
  <dcterms:created xsi:type="dcterms:W3CDTF">2021-01-07T08:34:00Z</dcterms:created>
  <dcterms:modified xsi:type="dcterms:W3CDTF">2022-04-21T05:51:57Z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16.0016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全屏显示(4:3)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</vt:i4>
  </property>
  <property fmtid="{D5CDD505-2E9C-101B-9397-08002B2CF9AE}" pid="12" name="KSOProductBuildVer">
    <vt:lpwstr>2052-11.1.0.10938</vt:lpwstr>
  </property>
  <property fmtid="{D5CDD505-2E9C-101B-9397-08002B2CF9AE}" pid="13" name="ICV">
    <vt:lpwstr>05F6782F230C432A9A6E91AC85E48E05</vt:lpwstr>
  </property>
</Properties>
</file>